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58" r:id="rId5"/>
    <p:sldId id="262" r:id="rId6"/>
    <p:sldId id="260" r:id="rId7"/>
    <p:sldId id="270" r:id="rId8"/>
    <p:sldId id="268" r:id="rId9"/>
    <p:sldId id="269" r:id="rId10"/>
    <p:sldId id="271" r:id="rId11"/>
    <p:sldId id="272" r:id="rId12"/>
    <p:sldId id="266" r:id="rId13"/>
    <p:sldId id="27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474" autoAdjust="0"/>
    <p:restoredTop sz="94660"/>
  </p:normalViewPr>
  <p:slideViewPr>
    <p:cSldViewPr snapToGrid="0">
      <p:cViewPr varScale="1">
        <p:scale>
          <a:sx n="90" d="100"/>
          <a:sy n="90" d="100"/>
        </p:scale>
        <p:origin x="102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CC6209-23BF-41F7-A08F-A7B032E3EC4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655010-58E0-45C3-BEDD-8819CEBCBF73}">
      <dgm:prSet phldrT="[Text]" custT="1"/>
      <dgm:spPr/>
      <dgm:t>
        <a:bodyPr/>
        <a:lstStyle/>
        <a:p>
          <a:r>
            <a:rPr lang="en-US" sz="800" dirty="0" smtClean="0"/>
            <a:t>Material runs through entrance point</a:t>
          </a:r>
          <a:endParaRPr lang="en-US" sz="800" dirty="0"/>
        </a:p>
      </dgm:t>
    </dgm:pt>
    <dgm:pt modelId="{7C79A4F5-49EE-4220-AEFE-716B9314C401}" type="parTrans" cxnId="{D828B68A-34EB-420A-8B0E-3C3D95D7CD2E}">
      <dgm:prSet/>
      <dgm:spPr/>
      <dgm:t>
        <a:bodyPr/>
        <a:lstStyle/>
        <a:p>
          <a:endParaRPr lang="en-US"/>
        </a:p>
      </dgm:t>
    </dgm:pt>
    <dgm:pt modelId="{EA8B809A-6E93-4D32-8D0E-892FD0318A21}" type="sibTrans" cxnId="{D828B68A-34EB-420A-8B0E-3C3D95D7CD2E}">
      <dgm:prSet/>
      <dgm:spPr/>
      <dgm:t>
        <a:bodyPr/>
        <a:lstStyle/>
        <a:p>
          <a:endParaRPr lang="en-US"/>
        </a:p>
      </dgm:t>
    </dgm:pt>
    <dgm:pt modelId="{8057A19A-EF02-4691-916A-464734520432}">
      <dgm:prSet phldrT="[Text]" custT="1"/>
      <dgm:spPr/>
      <dgm:t>
        <a:bodyPr/>
        <a:lstStyle/>
        <a:p>
          <a:r>
            <a:rPr lang="en-US" sz="900" dirty="0" smtClean="0"/>
            <a:t>Fills Part Cavity</a:t>
          </a:r>
          <a:endParaRPr lang="en-US" sz="900" dirty="0"/>
        </a:p>
      </dgm:t>
    </dgm:pt>
    <dgm:pt modelId="{279031E3-A825-4A5B-947D-181F3D8A67F4}" type="parTrans" cxnId="{A3C6F3DC-20D9-4C05-A67C-676EFCEBAB76}">
      <dgm:prSet/>
      <dgm:spPr/>
      <dgm:t>
        <a:bodyPr/>
        <a:lstStyle/>
        <a:p>
          <a:endParaRPr lang="en-US"/>
        </a:p>
      </dgm:t>
    </dgm:pt>
    <dgm:pt modelId="{740B4A17-6277-423A-8156-CF1F33AF207D}" type="sibTrans" cxnId="{A3C6F3DC-20D9-4C05-A67C-676EFCEBAB76}">
      <dgm:prSet/>
      <dgm:spPr/>
      <dgm:t>
        <a:bodyPr/>
        <a:lstStyle/>
        <a:p>
          <a:endParaRPr lang="en-US"/>
        </a:p>
      </dgm:t>
    </dgm:pt>
    <dgm:pt modelId="{05514381-059F-4084-8882-4065353DB6EC}">
      <dgm:prSet custT="1"/>
      <dgm:spPr/>
      <dgm:t>
        <a:bodyPr/>
        <a:lstStyle/>
        <a:p>
          <a:r>
            <a:rPr lang="en-US" sz="900" dirty="0" smtClean="0"/>
            <a:t>Enters Sprue</a:t>
          </a:r>
          <a:endParaRPr lang="en-US" sz="900" dirty="0"/>
        </a:p>
      </dgm:t>
    </dgm:pt>
    <dgm:pt modelId="{9CF4A405-F70C-44F5-A972-9FA01E7D78F4}" type="parTrans" cxnId="{8BE1DA8D-3039-423E-AB3B-3C1F2FCA2AE3}">
      <dgm:prSet/>
      <dgm:spPr/>
      <dgm:t>
        <a:bodyPr/>
        <a:lstStyle/>
        <a:p>
          <a:endParaRPr lang="en-US"/>
        </a:p>
      </dgm:t>
    </dgm:pt>
    <dgm:pt modelId="{539B7A12-7CBF-4F44-8896-9A133D0C7269}" type="sibTrans" cxnId="{8BE1DA8D-3039-423E-AB3B-3C1F2FCA2AE3}">
      <dgm:prSet/>
      <dgm:spPr/>
      <dgm:t>
        <a:bodyPr/>
        <a:lstStyle/>
        <a:p>
          <a:endParaRPr lang="en-US"/>
        </a:p>
      </dgm:t>
    </dgm:pt>
    <dgm:pt modelId="{1EC59C18-05BD-4E0D-8188-A3EF93E036E0}">
      <dgm:prSet custT="1"/>
      <dgm:spPr/>
      <dgm:t>
        <a:bodyPr/>
        <a:lstStyle/>
        <a:p>
          <a:r>
            <a:rPr lang="en-US" sz="900" dirty="0" smtClean="0">
              <a:solidFill>
                <a:schemeClr val="tx1"/>
              </a:solidFill>
            </a:rPr>
            <a:t>Continues to Runner System</a:t>
          </a:r>
          <a:endParaRPr lang="en-US" sz="900" dirty="0">
            <a:solidFill>
              <a:schemeClr val="tx1"/>
            </a:solidFill>
          </a:endParaRPr>
        </a:p>
      </dgm:t>
    </dgm:pt>
    <dgm:pt modelId="{8D3F2C02-9FD6-410F-A320-0828A9273C74}" type="parTrans" cxnId="{40EDEBB8-7259-4C10-8F79-725DEF6DBF40}">
      <dgm:prSet/>
      <dgm:spPr/>
      <dgm:t>
        <a:bodyPr/>
        <a:lstStyle/>
        <a:p>
          <a:endParaRPr lang="en-US"/>
        </a:p>
      </dgm:t>
    </dgm:pt>
    <dgm:pt modelId="{7151DD5E-4477-45A6-B72C-86B7B809467A}" type="sibTrans" cxnId="{40EDEBB8-7259-4C10-8F79-725DEF6DBF40}">
      <dgm:prSet/>
      <dgm:spPr/>
      <dgm:t>
        <a:bodyPr/>
        <a:lstStyle/>
        <a:p>
          <a:endParaRPr lang="en-US"/>
        </a:p>
      </dgm:t>
    </dgm:pt>
    <dgm:pt modelId="{D7F310D5-F3CB-4B93-9BFD-47ABFC4468AC}">
      <dgm:prSet custT="1"/>
      <dgm:spPr/>
      <dgm:t>
        <a:bodyPr/>
        <a:lstStyle/>
        <a:p>
          <a:r>
            <a:rPr lang="en-US" sz="900" dirty="0" smtClean="0"/>
            <a:t>Flows through Gate </a:t>
          </a:r>
          <a:endParaRPr lang="en-US" sz="900" dirty="0"/>
        </a:p>
      </dgm:t>
    </dgm:pt>
    <dgm:pt modelId="{385B6B59-2C13-4E9A-8459-024471567E40}" type="parTrans" cxnId="{D793A23B-0ED1-4A18-92B6-528AF1438CAB}">
      <dgm:prSet/>
      <dgm:spPr/>
      <dgm:t>
        <a:bodyPr/>
        <a:lstStyle/>
        <a:p>
          <a:endParaRPr lang="en-US"/>
        </a:p>
      </dgm:t>
    </dgm:pt>
    <dgm:pt modelId="{E0E24D20-6AD8-433E-BC35-D6377F5C8FBE}" type="sibTrans" cxnId="{D793A23B-0ED1-4A18-92B6-528AF1438CAB}">
      <dgm:prSet/>
      <dgm:spPr/>
      <dgm:t>
        <a:bodyPr/>
        <a:lstStyle/>
        <a:p>
          <a:endParaRPr lang="en-US"/>
        </a:p>
      </dgm:t>
    </dgm:pt>
    <dgm:pt modelId="{854F2F30-7966-4272-9EC0-974A987099DD}">
      <dgm:prSet custT="1"/>
      <dgm:spPr/>
      <dgm:t>
        <a:bodyPr/>
        <a:lstStyle/>
        <a:p>
          <a:r>
            <a:rPr lang="en-US" sz="800" dirty="0" smtClean="0"/>
            <a:t>Cavity cools/ gate freezes off to prepare ejection</a:t>
          </a:r>
          <a:endParaRPr lang="en-US" sz="800" dirty="0"/>
        </a:p>
      </dgm:t>
    </dgm:pt>
    <dgm:pt modelId="{A1B069AC-0367-40A3-8F67-A4005C6790D0}" type="parTrans" cxnId="{382A417C-C05F-4360-8E5F-6153F1F9FDFE}">
      <dgm:prSet/>
      <dgm:spPr/>
      <dgm:t>
        <a:bodyPr/>
        <a:lstStyle/>
        <a:p>
          <a:endParaRPr lang="en-US"/>
        </a:p>
      </dgm:t>
    </dgm:pt>
    <dgm:pt modelId="{C48D605B-5C45-4948-877A-D135855791E2}" type="sibTrans" cxnId="{382A417C-C05F-4360-8E5F-6153F1F9FDFE}">
      <dgm:prSet/>
      <dgm:spPr/>
      <dgm:t>
        <a:bodyPr/>
        <a:lstStyle/>
        <a:p>
          <a:endParaRPr lang="en-US"/>
        </a:p>
      </dgm:t>
    </dgm:pt>
    <dgm:pt modelId="{AF54FD1D-47F6-4775-8A69-136E51A46BA0}">
      <dgm:prSet custT="1"/>
      <dgm:spPr/>
      <dgm:t>
        <a:bodyPr/>
        <a:lstStyle/>
        <a:p>
          <a:r>
            <a:rPr lang="en-US" sz="800" dirty="0" smtClean="0"/>
            <a:t>Mold opens/ Part is ejected after cooling</a:t>
          </a:r>
          <a:endParaRPr lang="en-US" sz="800" dirty="0"/>
        </a:p>
      </dgm:t>
    </dgm:pt>
    <dgm:pt modelId="{37AF7B07-AC3F-4476-83E8-B0C14F546EB7}" type="parTrans" cxnId="{A390275E-1836-4492-8CBE-E19B67047A87}">
      <dgm:prSet/>
      <dgm:spPr/>
      <dgm:t>
        <a:bodyPr/>
        <a:lstStyle/>
        <a:p>
          <a:endParaRPr lang="en-US"/>
        </a:p>
      </dgm:t>
    </dgm:pt>
    <dgm:pt modelId="{6A844CDB-BA94-4101-BD98-50F9C2DC9DE0}" type="sibTrans" cxnId="{A390275E-1836-4492-8CBE-E19B67047A87}">
      <dgm:prSet/>
      <dgm:spPr/>
      <dgm:t>
        <a:bodyPr/>
        <a:lstStyle/>
        <a:p>
          <a:endParaRPr lang="en-US"/>
        </a:p>
      </dgm:t>
    </dgm:pt>
    <dgm:pt modelId="{F0A33431-9AE0-4969-8715-74EDA42B41D5}" type="pres">
      <dgm:prSet presAssocID="{F3CC6209-23BF-41F7-A08F-A7B032E3EC4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2AE30D-1249-4113-8015-108363802CC9}" type="pres">
      <dgm:prSet presAssocID="{EA655010-58E0-45C3-BEDD-8819CEBCBF73}" presName="parTxOnly" presStyleLbl="node1" presStyleIdx="0" presStyleCnt="7" custScaleX="102530" custLinFactNeighborX="22521" custLinFactNeighborY="-14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CD1A0A-DA00-4CD8-B6FA-116FA92D6DA0}" type="pres">
      <dgm:prSet presAssocID="{EA8B809A-6E93-4D32-8D0E-892FD0318A21}" presName="parTxOnlySpace" presStyleCnt="0"/>
      <dgm:spPr/>
    </dgm:pt>
    <dgm:pt modelId="{F3D10EEF-9E33-45A1-B94A-82CC15E67798}" type="pres">
      <dgm:prSet presAssocID="{05514381-059F-4084-8882-4065353DB6EC}" presName="parTxOnly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922925-61B4-44B6-B40A-06BF1B1E76DE}" type="pres">
      <dgm:prSet presAssocID="{539B7A12-7CBF-4F44-8896-9A133D0C7269}" presName="parTxOnlySpace" presStyleCnt="0"/>
      <dgm:spPr/>
    </dgm:pt>
    <dgm:pt modelId="{9F8856DF-7B22-4295-955E-49F2863BE4F9}" type="pres">
      <dgm:prSet presAssocID="{1EC59C18-05BD-4E0D-8188-A3EF93E036E0}" presName="parTxOnly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0E64A8-B3B6-4CEC-99EF-E5E9AC22081C}" type="pres">
      <dgm:prSet presAssocID="{7151DD5E-4477-45A6-B72C-86B7B809467A}" presName="parTxOnlySpace" presStyleCnt="0"/>
      <dgm:spPr/>
    </dgm:pt>
    <dgm:pt modelId="{166A629A-D418-483A-A817-A74628A1056A}" type="pres">
      <dgm:prSet presAssocID="{D7F310D5-F3CB-4B93-9BFD-47ABFC4468AC}" presName="parTxOnly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81DE3E-641D-4535-98D8-F4037F0C560F}" type="pres">
      <dgm:prSet presAssocID="{E0E24D20-6AD8-433E-BC35-D6377F5C8FBE}" presName="parTxOnlySpace" presStyleCnt="0"/>
      <dgm:spPr/>
    </dgm:pt>
    <dgm:pt modelId="{0A306943-F73B-419C-937F-072738C96714}" type="pres">
      <dgm:prSet presAssocID="{8057A19A-EF02-4691-916A-464734520432}" presName="parTxOnly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598429-F8C5-4927-87EC-182FC7FB7FB8}" type="pres">
      <dgm:prSet presAssocID="{740B4A17-6277-423A-8156-CF1F33AF207D}" presName="parTxOnlySpace" presStyleCnt="0"/>
      <dgm:spPr/>
    </dgm:pt>
    <dgm:pt modelId="{C18E59FE-7779-4EDB-8144-72660398FCC4}" type="pres">
      <dgm:prSet presAssocID="{854F2F30-7966-4272-9EC0-974A987099DD}" presName="parTxOnly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F8D9B3-4495-488F-90CF-74D09472D35E}" type="pres">
      <dgm:prSet presAssocID="{C48D605B-5C45-4948-877A-D135855791E2}" presName="parTxOnlySpace" presStyleCnt="0"/>
      <dgm:spPr/>
    </dgm:pt>
    <dgm:pt modelId="{AC1147B5-AB4A-4863-B097-620916BED910}" type="pres">
      <dgm:prSet presAssocID="{AF54FD1D-47F6-4775-8A69-136E51A46BA0}" presName="parTxOnly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A1E301-E27A-4472-8BED-A0E7C80EEDFC}" type="presOf" srcId="{AF54FD1D-47F6-4775-8A69-136E51A46BA0}" destId="{AC1147B5-AB4A-4863-B097-620916BED910}" srcOrd="0" destOrd="0" presId="urn:microsoft.com/office/officeart/2005/8/layout/chevron1"/>
    <dgm:cxn modelId="{8BE1DA8D-3039-423E-AB3B-3C1F2FCA2AE3}" srcId="{F3CC6209-23BF-41F7-A08F-A7B032E3EC45}" destId="{05514381-059F-4084-8882-4065353DB6EC}" srcOrd="1" destOrd="0" parTransId="{9CF4A405-F70C-44F5-A972-9FA01E7D78F4}" sibTransId="{539B7A12-7CBF-4F44-8896-9A133D0C7269}"/>
    <dgm:cxn modelId="{16A86C75-0895-4D42-9FA9-666BA54265F9}" type="presOf" srcId="{854F2F30-7966-4272-9EC0-974A987099DD}" destId="{C18E59FE-7779-4EDB-8144-72660398FCC4}" srcOrd="0" destOrd="0" presId="urn:microsoft.com/office/officeart/2005/8/layout/chevron1"/>
    <dgm:cxn modelId="{D371A51C-7019-4A61-892E-DBD5D981C78B}" type="presOf" srcId="{F3CC6209-23BF-41F7-A08F-A7B032E3EC45}" destId="{F0A33431-9AE0-4969-8715-74EDA42B41D5}" srcOrd="0" destOrd="0" presId="urn:microsoft.com/office/officeart/2005/8/layout/chevron1"/>
    <dgm:cxn modelId="{D828B68A-34EB-420A-8B0E-3C3D95D7CD2E}" srcId="{F3CC6209-23BF-41F7-A08F-A7B032E3EC45}" destId="{EA655010-58E0-45C3-BEDD-8819CEBCBF73}" srcOrd="0" destOrd="0" parTransId="{7C79A4F5-49EE-4220-AEFE-716B9314C401}" sibTransId="{EA8B809A-6E93-4D32-8D0E-892FD0318A21}"/>
    <dgm:cxn modelId="{382A417C-C05F-4360-8E5F-6153F1F9FDFE}" srcId="{F3CC6209-23BF-41F7-A08F-A7B032E3EC45}" destId="{854F2F30-7966-4272-9EC0-974A987099DD}" srcOrd="5" destOrd="0" parTransId="{A1B069AC-0367-40A3-8F67-A4005C6790D0}" sibTransId="{C48D605B-5C45-4948-877A-D135855791E2}"/>
    <dgm:cxn modelId="{047868F9-BC18-4A1C-BB5D-4B71DABAF69C}" type="presOf" srcId="{1EC59C18-05BD-4E0D-8188-A3EF93E036E0}" destId="{9F8856DF-7B22-4295-955E-49F2863BE4F9}" srcOrd="0" destOrd="0" presId="urn:microsoft.com/office/officeart/2005/8/layout/chevron1"/>
    <dgm:cxn modelId="{A390275E-1836-4492-8CBE-E19B67047A87}" srcId="{F3CC6209-23BF-41F7-A08F-A7B032E3EC45}" destId="{AF54FD1D-47F6-4775-8A69-136E51A46BA0}" srcOrd="6" destOrd="0" parTransId="{37AF7B07-AC3F-4476-83E8-B0C14F546EB7}" sibTransId="{6A844CDB-BA94-4101-BD98-50F9C2DC9DE0}"/>
    <dgm:cxn modelId="{40EDEBB8-7259-4C10-8F79-725DEF6DBF40}" srcId="{F3CC6209-23BF-41F7-A08F-A7B032E3EC45}" destId="{1EC59C18-05BD-4E0D-8188-A3EF93E036E0}" srcOrd="2" destOrd="0" parTransId="{8D3F2C02-9FD6-410F-A320-0828A9273C74}" sibTransId="{7151DD5E-4477-45A6-B72C-86B7B809467A}"/>
    <dgm:cxn modelId="{D793A23B-0ED1-4A18-92B6-528AF1438CAB}" srcId="{F3CC6209-23BF-41F7-A08F-A7B032E3EC45}" destId="{D7F310D5-F3CB-4B93-9BFD-47ABFC4468AC}" srcOrd="3" destOrd="0" parTransId="{385B6B59-2C13-4E9A-8459-024471567E40}" sibTransId="{E0E24D20-6AD8-433E-BC35-D6377F5C8FBE}"/>
    <dgm:cxn modelId="{FEF2A077-C9F3-4C7A-BB90-4DA44841A47D}" type="presOf" srcId="{8057A19A-EF02-4691-916A-464734520432}" destId="{0A306943-F73B-419C-937F-072738C96714}" srcOrd="0" destOrd="0" presId="urn:microsoft.com/office/officeart/2005/8/layout/chevron1"/>
    <dgm:cxn modelId="{978B5EBC-9632-49B7-AC62-B006B969DA65}" type="presOf" srcId="{05514381-059F-4084-8882-4065353DB6EC}" destId="{F3D10EEF-9E33-45A1-B94A-82CC15E67798}" srcOrd="0" destOrd="0" presId="urn:microsoft.com/office/officeart/2005/8/layout/chevron1"/>
    <dgm:cxn modelId="{073A4EE7-5D44-4449-BCF5-BAFA3217EAFE}" type="presOf" srcId="{EA655010-58E0-45C3-BEDD-8819CEBCBF73}" destId="{FF2AE30D-1249-4113-8015-108363802CC9}" srcOrd="0" destOrd="0" presId="urn:microsoft.com/office/officeart/2005/8/layout/chevron1"/>
    <dgm:cxn modelId="{157C410D-AC8B-4B83-8701-79DFEFDD7215}" type="presOf" srcId="{D7F310D5-F3CB-4B93-9BFD-47ABFC4468AC}" destId="{166A629A-D418-483A-A817-A74628A1056A}" srcOrd="0" destOrd="0" presId="urn:microsoft.com/office/officeart/2005/8/layout/chevron1"/>
    <dgm:cxn modelId="{A3C6F3DC-20D9-4C05-A67C-676EFCEBAB76}" srcId="{F3CC6209-23BF-41F7-A08F-A7B032E3EC45}" destId="{8057A19A-EF02-4691-916A-464734520432}" srcOrd="4" destOrd="0" parTransId="{279031E3-A825-4A5B-947D-181F3D8A67F4}" sibTransId="{740B4A17-6277-423A-8156-CF1F33AF207D}"/>
    <dgm:cxn modelId="{6A1DC384-00C4-457C-9EBC-110BEB2AE631}" type="presParOf" srcId="{F0A33431-9AE0-4969-8715-74EDA42B41D5}" destId="{FF2AE30D-1249-4113-8015-108363802CC9}" srcOrd="0" destOrd="0" presId="urn:microsoft.com/office/officeart/2005/8/layout/chevron1"/>
    <dgm:cxn modelId="{D846D12D-2C49-4E8A-B1CD-E225198908B2}" type="presParOf" srcId="{F0A33431-9AE0-4969-8715-74EDA42B41D5}" destId="{12CD1A0A-DA00-4CD8-B6FA-116FA92D6DA0}" srcOrd="1" destOrd="0" presId="urn:microsoft.com/office/officeart/2005/8/layout/chevron1"/>
    <dgm:cxn modelId="{8217B31D-3659-4BC7-9072-4DAED1C6BD51}" type="presParOf" srcId="{F0A33431-9AE0-4969-8715-74EDA42B41D5}" destId="{F3D10EEF-9E33-45A1-B94A-82CC15E67798}" srcOrd="2" destOrd="0" presId="urn:microsoft.com/office/officeart/2005/8/layout/chevron1"/>
    <dgm:cxn modelId="{40989AB0-B824-4EFB-BA81-C1FE7256CBAE}" type="presParOf" srcId="{F0A33431-9AE0-4969-8715-74EDA42B41D5}" destId="{F8922925-61B4-44B6-B40A-06BF1B1E76DE}" srcOrd="3" destOrd="0" presId="urn:microsoft.com/office/officeart/2005/8/layout/chevron1"/>
    <dgm:cxn modelId="{AD293688-03BC-47AA-993B-FF4BCA92E277}" type="presParOf" srcId="{F0A33431-9AE0-4969-8715-74EDA42B41D5}" destId="{9F8856DF-7B22-4295-955E-49F2863BE4F9}" srcOrd="4" destOrd="0" presId="urn:microsoft.com/office/officeart/2005/8/layout/chevron1"/>
    <dgm:cxn modelId="{6E3B678C-3978-4B11-99DF-55CE2F0F8D8E}" type="presParOf" srcId="{F0A33431-9AE0-4969-8715-74EDA42B41D5}" destId="{C20E64A8-B3B6-4CEC-99EF-E5E9AC22081C}" srcOrd="5" destOrd="0" presId="urn:microsoft.com/office/officeart/2005/8/layout/chevron1"/>
    <dgm:cxn modelId="{E10226FC-530D-402E-81D9-49F839B70829}" type="presParOf" srcId="{F0A33431-9AE0-4969-8715-74EDA42B41D5}" destId="{166A629A-D418-483A-A817-A74628A1056A}" srcOrd="6" destOrd="0" presId="urn:microsoft.com/office/officeart/2005/8/layout/chevron1"/>
    <dgm:cxn modelId="{F663D721-5249-41F0-AF86-76BCA58AA19E}" type="presParOf" srcId="{F0A33431-9AE0-4969-8715-74EDA42B41D5}" destId="{0481DE3E-641D-4535-98D8-F4037F0C560F}" srcOrd="7" destOrd="0" presId="urn:microsoft.com/office/officeart/2005/8/layout/chevron1"/>
    <dgm:cxn modelId="{CEB49A8E-9E96-42F2-AA3B-1AC745A57FBF}" type="presParOf" srcId="{F0A33431-9AE0-4969-8715-74EDA42B41D5}" destId="{0A306943-F73B-419C-937F-072738C96714}" srcOrd="8" destOrd="0" presId="urn:microsoft.com/office/officeart/2005/8/layout/chevron1"/>
    <dgm:cxn modelId="{E4B9BAAE-FD84-4D70-BCC9-8240E2B22203}" type="presParOf" srcId="{F0A33431-9AE0-4969-8715-74EDA42B41D5}" destId="{CF598429-F8C5-4927-87EC-182FC7FB7FB8}" srcOrd="9" destOrd="0" presId="urn:microsoft.com/office/officeart/2005/8/layout/chevron1"/>
    <dgm:cxn modelId="{05EC00AB-D596-4C30-98CD-1F3DD8AD1F59}" type="presParOf" srcId="{F0A33431-9AE0-4969-8715-74EDA42B41D5}" destId="{C18E59FE-7779-4EDB-8144-72660398FCC4}" srcOrd="10" destOrd="0" presId="urn:microsoft.com/office/officeart/2005/8/layout/chevron1"/>
    <dgm:cxn modelId="{582B25B5-0CD8-4D40-8DEB-452AF1A6C0F1}" type="presParOf" srcId="{F0A33431-9AE0-4969-8715-74EDA42B41D5}" destId="{8EF8D9B3-4495-488F-90CF-74D09472D35E}" srcOrd="11" destOrd="0" presId="urn:microsoft.com/office/officeart/2005/8/layout/chevron1"/>
    <dgm:cxn modelId="{4231383E-DEFD-409D-A3D9-EB495C512408}" type="presParOf" srcId="{F0A33431-9AE0-4969-8715-74EDA42B41D5}" destId="{AC1147B5-AB4A-4863-B097-620916BED910}" srcOrd="1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2AE30D-1249-4113-8015-108363802CC9}">
      <dsp:nvSpPr>
        <dsp:cNvPr id="0" name=""/>
        <dsp:cNvSpPr/>
      </dsp:nvSpPr>
      <dsp:spPr>
        <a:xfrm>
          <a:off x="43104" y="1198168"/>
          <a:ext cx="1771953" cy="69129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Material runs through entrance point</a:t>
          </a:r>
          <a:endParaRPr lang="en-US" sz="800" kern="1200" dirty="0"/>
        </a:p>
      </dsp:txBody>
      <dsp:txXfrm>
        <a:off x="388750" y="1198168"/>
        <a:ext cx="1080662" cy="691291"/>
      </dsp:txXfrm>
    </dsp:sp>
    <dsp:sp modelId="{F3D10EEF-9E33-45A1-B94A-82CC15E67798}">
      <dsp:nvSpPr>
        <dsp:cNvPr id="0" name=""/>
        <dsp:cNvSpPr/>
      </dsp:nvSpPr>
      <dsp:spPr>
        <a:xfrm>
          <a:off x="1603314" y="1207901"/>
          <a:ext cx="1728229" cy="69129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Enters Sprue</a:t>
          </a:r>
          <a:endParaRPr lang="en-US" sz="900" kern="1200" dirty="0"/>
        </a:p>
      </dsp:txBody>
      <dsp:txXfrm>
        <a:off x="1948960" y="1207901"/>
        <a:ext cx="1036938" cy="691291"/>
      </dsp:txXfrm>
    </dsp:sp>
    <dsp:sp modelId="{9F8856DF-7B22-4295-955E-49F2863BE4F9}">
      <dsp:nvSpPr>
        <dsp:cNvPr id="0" name=""/>
        <dsp:cNvSpPr/>
      </dsp:nvSpPr>
      <dsp:spPr>
        <a:xfrm>
          <a:off x="3158720" y="1207901"/>
          <a:ext cx="1728229" cy="69129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tx1"/>
              </a:solidFill>
            </a:rPr>
            <a:t>Continues to Runner System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3504366" y="1207901"/>
        <a:ext cx="1036938" cy="691291"/>
      </dsp:txXfrm>
    </dsp:sp>
    <dsp:sp modelId="{166A629A-D418-483A-A817-A74628A1056A}">
      <dsp:nvSpPr>
        <dsp:cNvPr id="0" name=""/>
        <dsp:cNvSpPr/>
      </dsp:nvSpPr>
      <dsp:spPr>
        <a:xfrm>
          <a:off x="4714126" y="1207901"/>
          <a:ext cx="1728229" cy="69129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Flows through Gate </a:t>
          </a:r>
          <a:endParaRPr lang="en-US" sz="900" kern="1200" dirty="0"/>
        </a:p>
      </dsp:txBody>
      <dsp:txXfrm>
        <a:off x="5059772" y="1207901"/>
        <a:ext cx="1036938" cy="691291"/>
      </dsp:txXfrm>
    </dsp:sp>
    <dsp:sp modelId="{0A306943-F73B-419C-937F-072738C96714}">
      <dsp:nvSpPr>
        <dsp:cNvPr id="0" name=""/>
        <dsp:cNvSpPr/>
      </dsp:nvSpPr>
      <dsp:spPr>
        <a:xfrm>
          <a:off x="6269533" y="1207901"/>
          <a:ext cx="1728229" cy="69129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Fills Part Cavity</a:t>
          </a:r>
          <a:endParaRPr lang="en-US" sz="900" kern="1200" dirty="0"/>
        </a:p>
      </dsp:txBody>
      <dsp:txXfrm>
        <a:off x="6615179" y="1207901"/>
        <a:ext cx="1036938" cy="691291"/>
      </dsp:txXfrm>
    </dsp:sp>
    <dsp:sp modelId="{C18E59FE-7779-4EDB-8144-72660398FCC4}">
      <dsp:nvSpPr>
        <dsp:cNvPr id="0" name=""/>
        <dsp:cNvSpPr/>
      </dsp:nvSpPr>
      <dsp:spPr>
        <a:xfrm>
          <a:off x="7824939" y="1207901"/>
          <a:ext cx="1728229" cy="69129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Cavity cools/ gate freezes off to prepare ejection</a:t>
          </a:r>
          <a:endParaRPr lang="en-US" sz="800" kern="1200" dirty="0"/>
        </a:p>
      </dsp:txBody>
      <dsp:txXfrm>
        <a:off x="8170585" y="1207901"/>
        <a:ext cx="1036938" cy="691291"/>
      </dsp:txXfrm>
    </dsp:sp>
    <dsp:sp modelId="{AC1147B5-AB4A-4863-B097-620916BED910}">
      <dsp:nvSpPr>
        <dsp:cNvPr id="0" name=""/>
        <dsp:cNvSpPr/>
      </dsp:nvSpPr>
      <dsp:spPr>
        <a:xfrm>
          <a:off x="9380346" y="1207901"/>
          <a:ext cx="1728229" cy="69129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Mold opens/ Part is ejected after cooling</a:t>
          </a:r>
          <a:endParaRPr lang="en-US" sz="800" kern="1200" dirty="0"/>
        </a:p>
      </dsp:txBody>
      <dsp:txXfrm>
        <a:off x="9725992" y="1207901"/>
        <a:ext cx="1036938" cy="6912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56FB-D225-4027-97CE-95D908A986CD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2BDD-BFCE-4A42-BFF9-6160433E93D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2168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56FB-D225-4027-97CE-95D908A986CD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2BDD-BFCE-4A42-BFF9-6160433E9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17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56FB-D225-4027-97CE-95D908A986CD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2BDD-BFCE-4A42-BFF9-6160433E9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045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56FB-D225-4027-97CE-95D908A986CD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2BDD-BFCE-4A42-BFF9-6160433E93D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5391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56FB-D225-4027-97CE-95D908A986CD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2BDD-BFCE-4A42-BFF9-6160433E9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82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56FB-D225-4027-97CE-95D908A986CD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2BDD-BFCE-4A42-BFF9-6160433E93D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4575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56FB-D225-4027-97CE-95D908A986CD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2BDD-BFCE-4A42-BFF9-6160433E9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5138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56FB-D225-4027-97CE-95D908A986CD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2BDD-BFCE-4A42-BFF9-6160433E9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218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56FB-D225-4027-97CE-95D908A986CD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2BDD-BFCE-4A42-BFF9-6160433E9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865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56FB-D225-4027-97CE-95D908A986CD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2BDD-BFCE-4A42-BFF9-6160433E9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140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56FB-D225-4027-97CE-95D908A986CD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2BDD-BFCE-4A42-BFF9-6160433E9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849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56FB-D225-4027-97CE-95D908A986CD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2BDD-BFCE-4A42-BFF9-6160433E9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097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56FB-D225-4027-97CE-95D908A986CD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2BDD-BFCE-4A42-BFF9-6160433E9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760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56FB-D225-4027-97CE-95D908A986CD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2BDD-BFCE-4A42-BFF9-6160433E9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704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56FB-D225-4027-97CE-95D908A986CD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2BDD-BFCE-4A42-BFF9-6160433E9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540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56FB-D225-4027-97CE-95D908A986CD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2BDD-BFCE-4A42-BFF9-6160433E9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34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56FB-D225-4027-97CE-95D908A986CD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2BDD-BFCE-4A42-BFF9-6160433E9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25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EA056FB-D225-4027-97CE-95D908A986CD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E332BDD-BFCE-4A42-BFF9-6160433E9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8138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cid:C4608100-9B94-4B63-BCAD-FA8ADA7C128C-L0-001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cid:79D435E4-303B-461C-A098-88B78155EFC2-L0-00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cid:623EFAB0-704C-42F4-989B-C51205E557EC-L0-001" TargetMode="Externa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cid:1E8F0B1C-E2D5-4789-9307-E58F085DA460-L0-00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cid:6574A07A-6E9F-4FC9-97FC-B7E28D782173-L0-001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cid:C4608100-9B94-4B63-BCAD-FA8ADA7C128C-L0-001" TargetMode="External"/><Relationship Id="rId5" Type="http://schemas.openxmlformats.org/officeDocument/2006/relationships/image" Target="../media/image8.jpeg"/><Relationship Id="rId4" Type="http://schemas.openxmlformats.org/officeDocument/2006/relationships/image" Target="cid:623EFAB0-704C-42F4-989B-C51205E557EC-L0-00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cid:79D435E4-303B-461C-A098-88B78155EFC2-L0-001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cid:6574A07A-6E9F-4FC9-97FC-B7E28D782173-L0-001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Injection Molding Tooling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JACO Manufacturing 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468 Geiger Street, Berea Ohio 44017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32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2193" y="2137144"/>
            <a:ext cx="10324214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/>
              <a:t>Hot Runner Components</a:t>
            </a:r>
          </a:p>
          <a:p>
            <a:pPr lvl="1"/>
            <a:r>
              <a:rPr lang="en-US" sz="1200" dirty="0" smtClean="0"/>
              <a:t>Manifold: </a:t>
            </a:r>
            <a:r>
              <a:rPr lang="en-US" sz="1200" dirty="0"/>
              <a:t>This keeps </a:t>
            </a:r>
            <a:r>
              <a:rPr lang="en-US" sz="1200" dirty="0" smtClean="0"/>
              <a:t>the plastic </a:t>
            </a:r>
            <a:r>
              <a:rPr lang="en-US" sz="1200" dirty="0"/>
              <a:t>molten and acts as the runner system, and does not create a physical runner since it is molten at all times.</a:t>
            </a:r>
          </a:p>
          <a:p>
            <a:pPr lvl="1"/>
            <a:r>
              <a:rPr lang="en-US" sz="1200" dirty="0" smtClean="0"/>
              <a:t>Drops: This </a:t>
            </a:r>
            <a:r>
              <a:rPr lang="en-US" sz="1200" dirty="0"/>
              <a:t>is a continuation of manifold, and is a delivery system of molten plastic to the gate.</a:t>
            </a:r>
          </a:p>
          <a:p>
            <a:pPr>
              <a:lnSpc>
                <a:spcPct val="150000"/>
              </a:lnSpc>
            </a:pPr>
            <a:endParaRPr lang="en-US" sz="1400" dirty="0"/>
          </a:p>
          <a:p>
            <a:pPr>
              <a:lnSpc>
                <a:spcPct val="150000"/>
              </a:lnSpc>
            </a:pPr>
            <a:r>
              <a:rPr lang="en-US" sz="1400" b="1" dirty="0"/>
              <a:t>Cold Runner Components</a:t>
            </a:r>
          </a:p>
          <a:p>
            <a:pPr lvl="1">
              <a:lnSpc>
                <a:spcPct val="150000"/>
              </a:lnSpc>
            </a:pPr>
            <a:r>
              <a:rPr lang="en-US" sz="1200" dirty="0"/>
              <a:t>Cold </a:t>
            </a:r>
            <a:r>
              <a:rPr lang="en-US" sz="1200" dirty="0" smtClean="0"/>
              <a:t>runner: </a:t>
            </a:r>
            <a:r>
              <a:rPr lang="en-US" sz="1200" dirty="0"/>
              <a:t>the delivery system from the machine nozzle to the gate of the mold </a:t>
            </a:r>
          </a:p>
          <a:p>
            <a:pPr lvl="1"/>
            <a:r>
              <a:rPr lang="en-US" sz="1200" dirty="0"/>
              <a:t>3 </a:t>
            </a:r>
            <a:r>
              <a:rPr lang="en-US" sz="1200" dirty="0" smtClean="0"/>
              <a:t>plate cold runner design: brings </a:t>
            </a:r>
            <a:r>
              <a:rPr lang="en-US" sz="1200" dirty="0"/>
              <a:t>the gate to back side of the </a:t>
            </a:r>
            <a:r>
              <a:rPr lang="en-US" sz="1200" dirty="0" smtClean="0"/>
              <a:t>part and separates </a:t>
            </a:r>
            <a:r>
              <a:rPr lang="en-US" sz="1200" dirty="0"/>
              <a:t>part from runner during mold </a:t>
            </a:r>
            <a:r>
              <a:rPr lang="en-US" sz="1200" dirty="0" smtClean="0"/>
              <a:t>open which automatically de-gates </a:t>
            </a:r>
            <a:r>
              <a:rPr lang="en-US" sz="1200" dirty="0"/>
              <a:t>the part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2193" y="342998"/>
            <a:ext cx="8534400" cy="1507067"/>
          </a:xfrm>
        </p:spPr>
        <p:txBody>
          <a:bodyPr/>
          <a:lstStyle/>
          <a:p>
            <a:r>
              <a:rPr lang="en-US" dirty="0" smtClean="0"/>
              <a:t>Hot Runner &amp; Cold Runner Components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89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88372" y="1105789"/>
            <a:ext cx="573449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dirty="0" smtClean="0"/>
              <a:t>Leader pins: </a:t>
            </a:r>
            <a:r>
              <a:rPr lang="en-US" sz="1200" dirty="0" smtClean="0"/>
              <a:t>These </a:t>
            </a:r>
            <a:r>
              <a:rPr lang="en-US" sz="1200" dirty="0"/>
              <a:t>are large pins on the outside of the mold that help guide the mold halves together </a:t>
            </a:r>
            <a:endParaRPr lang="en-US" sz="120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dirty="0" smtClean="0"/>
              <a:t>Bushings</a:t>
            </a:r>
            <a:r>
              <a:rPr lang="en-US" sz="1200" dirty="0" smtClean="0"/>
              <a:t>: The </a:t>
            </a:r>
            <a:r>
              <a:rPr lang="en-US" sz="1200" dirty="0"/>
              <a:t>leader pin goes into the bushing in the opposite side of the mold while it is closing </a:t>
            </a:r>
            <a:endParaRPr lang="en-US" sz="120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b="1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dirty="0"/>
              <a:t>Side </a:t>
            </a:r>
            <a:r>
              <a:rPr lang="en-US" sz="1200" b="1" dirty="0" smtClean="0"/>
              <a:t>locks:</a:t>
            </a:r>
            <a:r>
              <a:rPr lang="en-US" sz="1200" dirty="0" smtClean="0"/>
              <a:t> </a:t>
            </a:r>
            <a:r>
              <a:rPr lang="en-US" sz="1200" dirty="0"/>
              <a:t>These keep the mold aligned for a long period of time and creates a more positive alignment, these are placed on the side of the </a:t>
            </a:r>
            <a:r>
              <a:rPr lang="en-US" sz="1200" dirty="0" smtClean="0"/>
              <a:t>mold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b="1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dirty="0"/>
              <a:t>Top </a:t>
            </a:r>
            <a:r>
              <a:rPr lang="en-US" sz="1200" b="1" dirty="0" smtClean="0"/>
              <a:t>locks: </a:t>
            </a:r>
            <a:r>
              <a:rPr lang="en-US" sz="1200" dirty="0" smtClean="0"/>
              <a:t>These </a:t>
            </a:r>
            <a:r>
              <a:rPr lang="en-US" sz="1200" dirty="0"/>
              <a:t>keep the mold aligned for a long period of time and creates a more positive alignment, these are place on the top of the </a:t>
            </a:r>
            <a:r>
              <a:rPr lang="en-US" sz="1200" dirty="0" smtClean="0"/>
              <a:t>mold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b="1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dirty="0"/>
              <a:t>Roller </a:t>
            </a:r>
            <a:r>
              <a:rPr lang="en-US" sz="1200" b="1" dirty="0" smtClean="0"/>
              <a:t>locks: </a:t>
            </a:r>
            <a:r>
              <a:rPr lang="en-US" sz="1200" dirty="0" smtClean="0"/>
              <a:t>These </a:t>
            </a:r>
            <a:r>
              <a:rPr lang="en-US" sz="1200" dirty="0"/>
              <a:t>keep </a:t>
            </a:r>
            <a:r>
              <a:rPr lang="en-US" sz="1200" dirty="0" smtClean="0"/>
              <a:t>the </a:t>
            </a:r>
            <a:r>
              <a:rPr lang="en-US" sz="1200" dirty="0"/>
              <a:t>mold aligned for a long period of time and creates a more positive alignment. This type of lock utilizes roller bearings in order to create less friction, they are used for very high volume </a:t>
            </a:r>
            <a:r>
              <a:rPr lang="en-US" sz="1200" dirty="0" smtClean="0"/>
              <a:t>jobs</a:t>
            </a:r>
          </a:p>
          <a:p>
            <a:pPr lvl="1"/>
            <a:endParaRPr lang="en-US" sz="12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dirty="0"/>
              <a:t>Locating </a:t>
            </a:r>
            <a:r>
              <a:rPr lang="en-US" sz="1200" b="1" dirty="0" smtClean="0"/>
              <a:t>ring: </a:t>
            </a:r>
            <a:r>
              <a:rPr lang="en-US" sz="1200" dirty="0" smtClean="0"/>
              <a:t>This </a:t>
            </a:r>
            <a:r>
              <a:rPr lang="en-US" sz="1200" dirty="0"/>
              <a:t>aligns the tool to the stationary half of the machine to have proper alignment to the injection unit of the </a:t>
            </a:r>
            <a:r>
              <a:rPr lang="en-US" sz="1200" dirty="0" smtClean="0"/>
              <a:t>machine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lvl="1"/>
            <a:r>
              <a:rPr lang="en-US" sz="1200" b="1" dirty="0" smtClean="0"/>
              <a:t>Note</a:t>
            </a:r>
            <a:r>
              <a:rPr lang="en-US" sz="1200" dirty="0" smtClean="0"/>
              <a:t>: Whether </a:t>
            </a:r>
            <a:r>
              <a:rPr lang="en-US" sz="1200" dirty="0"/>
              <a:t>side locks, top locks or roller locks are used on a tool is determined during the design of the mold, and vary based on the restrictions and requirements made by the </a:t>
            </a:r>
            <a:r>
              <a:rPr lang="en-US" sz="1200" dirty="0" smtClean="0"/>
              <a:t>part</a:t>
            </a:r>
            <a:endParaRPr lang="en-US" sz="1200" dirty="0"/>
          </a:p>
          <a:p>
            <a:pPr lvl="1"/>
            <a:endParaRPr lang="en-US" sz="1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3274" y="-470420"/>
            <a:ext cx="8534400" cy="1507067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Alignment Components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4364" y="263060"/>
            <a:ext cx="2636822" cy="3361445"/>
          </a:xfrm>
          <a:prstGeom prst="rect">
            <a:avLst/>
          </a:prstGeom>
        </p:spPr>
      </p:pic>
      <p:pic>
        <p:nvPicPr>
          <p:cNvPr id="5" name="Picture 4" descr="image0.jpeg"/>
          <p:cNvPicPr/>
          <p:nvPr/>
        </p:nvPicPr>
        <p:blipFill rotWithShape="1"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1" t="11464"/>
          <a:stretch/>
        </p:blipFill>
        <p:spPr bwMode="auto">
          <a:xfrm rot="5400000">
            <a:off x="8438275" y="3466017"/>
            <a:ext cx="3469991" cy="27048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583133" y="412136"/>
            <a:ext cx="1455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Leader Pins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451144" y="5542370"/>
            <a:ext cx="1143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Bushings</a:t>
            </a:r>
            <a:endParaRPr lang="en-US" b="1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9056467" y="615106"/>
            <a:ext cx="569437" cy="190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8594406" y="5749414"/>
            <a:ext cx="666552" cy="1770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045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92" y="1868966"/>
            <a:ext cx="1026042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600" dirty="0" smtClean="0"/>
              <a:t>To prevent damage to the mold sensors are put in place to protect it during the molding process:</a:t>
            </a:r>
          </a:p>
          <a:p>
            <a:pPr lvl="1"/>
            <a:r>
              <a:rPr lang="en-US" sz="1600" dirty="0" smtClean="0"/>
              <a:t> </a:t>
            </a:r>
          </a:p>
          <a:p>
            <a:pPr lvl="1"/>
            <a:endParaRPr lang="en-US" sz="1600" u="sng" dirty="0"/>
          </a:p>
          <a:p>
            <a:pPr lvl="1"/>
            <a:r>
              <a:rPr lang="en-US" sz="1600" b="1" dirty="0" smtClean="0"/>
              <a:t>Reed sensors: </a:t>
            </a:r>
            <a:r>
              <a:rPr lang="en-US" sz="1600" dirty="0" smtClean="0"/>
              <a:t>These </a:t>
            </a:r>
            <a:r>
              <a:rPr lang="en-US" sz="1600" dirty="0"/>
              <a:t>sense where the cylinder rod is </a:t>
            </a:r>
            <a:r>
              <a:rPr lang="en-US" sz="1600" dirty="0" smtClean="0"/>
              <a:t>at any </a:t>
            </a:r>
            <a:r>
              <a:rPr lang="en-US" sz="1600" dirty="0"/>
              <a:t>given time, which sends a message to the machine that tells the machine if it can close or not</a:t>
            </a:r>
            <a:r>
              <a:rPr lang="en-US" sz="1600" dirty="0" smtClean="0"/>
              <a:t>.</a:t>
            </a:r>
          </a:p>
          <a:p>
            <a:pPr lvl="1"/>
            <a:endParaRPr lang="en-US" sz="1600" dirty="0"/>
          </a:p>
          <a:p>
            <a:pPr lvl="1"/>
            <a:r>
              <a:rPr lang="en-US" sz="1600" b="1" dirty="0"/>
              <a:t>Vision </a:t>
            </a:r>
            <a:r>
              <a:rPr lang="en-US" sz="1600" b="1" dirty="0" smtClean="0"/>
              <a:t>sensors: </a:t>
            </a:r>
            <a:r>
              <a:rPr lang="en-US" sz="1600" dirty="0" smtClean="0"/>
              <a:t>This </a:t>
            </a:r>
            <a:r>
              <a:rPr lang="en-US" sz="1600" dirty="0"/>
              <a:t>sensor looks for color differences which would determine if a part was stuck in the mold and would tell the machine not to close</a:t>
            </a:r>
            <a:r>
              <a:rPr lang="en-US" sz="1600" dirty="0" smtClean="0"/>
              <a:t>.</a:t>
            </a:r>
          </a:p>
          <a:p>
            <a:pPr lvl="1"/>
            <a:endParaRPr lang="en-US" sz="1600" dirty="0"/>
          </a:p>
          <a:p>
            <a:pPr lvl="1"/>
            <a:r>
              <a:rPr lang="en-US" sz="1600" b="1" dirty="0"/>
              <a:t>Proximity </a:t>
            </a:r>
            <a:r>
              <a:rPr lang="en-US" sz="1600" b="1" dirty="0" smtClean="0"/>
              <a:t>switches: </a:t>
            </a:r>
            <a:r>
              <a:rPr lang="en-US" sz="1600" dirty="0" smtClean="0"/>
              <a:t>These </a:t>
            </a:r>
            <a:r>
              <a:rPr lang="en-US" sz="1600" dirty="0"/>
              <a:t>are used to sense action components in a mold to determine their current location for metal components, it is not necessary for the components to make </a:t>
            </a:r>
            <a:r>
              <a:rPr lang="en-US" sz="1600" dirty="0" smtClean="0"/>
              <a:t>contact</a:t>
            </a:r>
          </a:p>
          <a:p>
            <a:pPr lvl="1"/>
            <a:endParaRPr lang="en-US" sz="1600" b="1" dirty="0"/>
          </a:p>
          <a:p>
            <a:pPr lvl="1"/>
            <a:r>
              <a:rPr lang="en-US" sz="1600" b="1" dirty="0"/>
              <a:t>Dry contact </a:t>
            </a:r>
            <a:r>
              <a:rPr lang="en-US" sz="1600" b="1" dirty="0" smtClean="0"/>
              <a:t>Sensors: </a:t>
            </a:r>
            <a:r>
              <a:rPr lang="en-US" sz="1600" dirty="0" smtClean="0"/>
              <a:t>Senses </a:t>
            </a:r>
            <a:r>
              <a:rPr lang="en-US" sz="1600" dirty="0"/>
              <a:t>any type of material within the mold, it must make physical contact with the sensor in order to determine its position.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0417" y="361899"/>
            <a:ext cx="8534400" cy="1507067"/>
          </a:xfrm>
        </p:spPr>
        <p:txBody>
          <a:bodyPr/>
          <a:lstStyle/>
          <a:p>
            <a:r>
              <a:rPr lang="en-US" dirty="0" smtClean="0"/>
              <a:t>Sensors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22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28799" y="2902688"/>
            <a:ext cx="86442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Thank you for taking the time to review our mold components slide deck! If you have any questions or need a quote, please contact sales@jacomfg.com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51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6582" y="482138"/>
            <a:ext cx="10249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Custom Molding Tooling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6582" y="2384785"/>
            <a:ext cx="92853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 smtClean="0"/>
              <a:t>Custom Molding Tooling consists of a variety of different components that make up each tool. These components are carefully crafted specifically for each part being made- creating a custom made mold. Diving deeper into the makeup of an Injection Mold, it is important to understand the different elements, and how their roles contribute to creating each plastic part.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45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3812" y="952911"/>
            <a:ext cx="95679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INJECTION MOLDING PROCESS</a:t>
            </a:r>
          </a:p>
          <a:p>
            <a:endParaRPr lang="en-US" sz="32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13725386"/>
              </p:ext>
            </p:extLst>
          </p:nvPr>
        </p:nvGraphicFramePr>
        <p:xfrm>
          <a:off x="643812" y="2183361"/>
          <a:ext cx="11112759" cy="3107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117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97470"/>
            <a:ext cx="8534400" cy="1507067"/>
          </a:xfrm>
        </p:spPr>
        <p:txBody>
          <a:bodyPr/>
          <a:lstStyle/>
          <a:p>
            <a:r>
              <a:rPr lang="en-US" dirty="0" smtClean="0"/>
              <a:t>Mold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5679" y="1623527"/>
            <a:ext cx="5164667" cy="4370872"/>
          </a:xfrm>
        </p:spPr>
        <p:txBody>
          <a:bodyPr/>
          <a:lstStyle/>
          <a:p>
            <a:pPr marL="0" indent="0"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Stationary Half: </a:t>
            </a:r>
            <a:r>
              <a:rPr lang="en-US" sz="1400" dirty="0" smtClean="0">
                <a:solidFill>
                  <a:schemeClr val="tx1"/>
                </a:solidFill>
              </a:rPr>
              <a:t>Known as the injection half of the custom mold, the stationary half consists of components that contribute to the injection of the plastic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48879" y="1797240"/>
            <a:ext cx="4949659" cy="4370871"/>
          </a:xfrm>
        </p:spPr>
        <p:txBody>
          <a:bodyPr/>
          <a:lstStyle/>
          <a:p>
            <a:pPr marL="0" indent="0"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Moving Half: </a:t>
            </a:r>
            <a:r>
              <a:rPr lang="en-US" sz="1400" dirty="0" smtClean="0">
                <a:solidFill>
                  <a:schemeClr val="tx1"/>
                </a:solidFill>
              </a:rPr>
              <a:t>Often referred to as the ejection half, holds all ejector components in order to remove the part from the mold at the end of the cycle.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image1.jpeg"/>
          <p:cNvPicPr/>
          <p:nvPr/>
        </p:nvPicPr>
        <p:blipFill rotWithShape="1"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5" t="13900" r="6459" b="3144"/>
          <a:stretch/>
        </p:blipFill>
        <p:spPr bwMode="auto">
          <a:xfrm rot="5400000">
            <a:off x="6979125" y="3557121"/>
            <a:ext cx="2896235" cy="24231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image2.jpeg"/>
          <p:cNvPicPr/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26710" y="3556590"/>
            <a:ext cx="2896235" cy="24242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671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5E8466F4-2C26-416D-85F4-C1EF9FAE5578" descr="IMG_42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22700" y="3664541"/>
            <a:ext cx="3364357" cy="2503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11796" y="1634974"/>
            <a:ext cx="978408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Sprue: </a:t>
            </a:r>
            <a:r>
              <a:rPr lang="en-US" sz="1400" dirty="0" smtClean="0"/>
              <a:t>Where the material enters the mold and starts the runner system</a:t>
            </a:r>
          </a:p>
          <a:p>
            <a:endParaRPr lang="en-US" sz="1400" dirty="0" smtClean="0"/>
          </a:p>
          <a:p>
            <a:r>
              <a:rPr lang="en-US" sz="1600" b="1" dirty="0" smtClean="0"/>
              <a:t>Runner: </a:t>
            </a:r>
            <a:r>
              <a:rPr lang="en-US" sz="1400" dirty="0"/>
              <a:t>This is the path required to get molten plastic to the gates. In a cold runner mold this becomes either regrind or scrap material. In a hot runner mold, this material stays molten and will be used in the next shot; the hot runner process creates little to no regrind or scrap material. 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Cold </a:t>
            </a:r>
            <a:r>
              <a:rPr lang="en-US" sz="1400" b="1" dirty="0" smtClean="0"/>
              <a:t>Slugs</a:t>
            </a:r>
            <a:r>
              <a:rPr lang="en-US" sz="1400" dirty="0" smtClean="0"/>
              <a:t>: </a:t>
            </a:r>
            <a:r>
              <a:rPr lang="en-US" sz="1400" dirty="0"/>
              <a:t>These are used to trap the coolest portion of the runner so that it does not interfere with filling the cavities. 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</p:txBody>
      </p:sp>
      <p:pic>
        <p:nvPicPr>
          <p:cNvPr id="5" name="Picture 4" descr="image6.jpeg"/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235115" y="3137626"/>
            <a:ext cx="3360104" cy="35619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Arrow Connector 5"/>
          <p:cNvCxnSpPr>
            <a:stCxn id="10" idx="3"/>
          </p:cNvCxnSpPr>
          <p:nvPr/>
        </p:nvCxnSpPr>
        <p:spPr>
          <a:xfrm>
            <a:off x="1629649" y="4544232"/>
            <a:ext cx="2127032" cy="4674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998666" y="3413230"/>
            <a:ext cx="152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Runner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11796" y="4359566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Sprue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845748" y="3964403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Cold Slug</a:t>
            </a:r>
            <a:endParaRPr lang="en-US" b="1" dirty="0"/>
          </a:p>
        </p:txBody>
      </p:sp>
      <p:cxnSp>
        <p:nvCxnSpPr>
          <p:cNvPr id="14" name="Straight Arrow Connector 13"/>
          <p:cNvCxnSpPr>
            <a:stCxn id="11" idx="1"/>
          </p:cNvCxnSpPr>
          <p:nvPr/>
        </p:nvCxnSpPr>
        <p:spPr>
          <a:xfrm flipH="1">
            <a:off x="7719238" y="4149069"/>
            <a:ext cx="2126510" cy="2795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7889559" y="3512411"/>
            <a:ext cx="1979333" cy="66979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552249" y="148053"/>
            <a:ext cx="10966872" cy="1507067"/>
          </a:xfrm>
        </p:spPr>
        <p:txBody>
          <a:bodyPr/>
          <a:lstStyle/>
          <a:p>
            <a:r>
              <a:rPr lang="en-US" dirty="0" smtClean="0"/>
              <a:t>How plastic enters the mold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36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2.jpeg"/>
          <p:cNvPicPr/>
          <p:nvPr/>
        </p:nvPicPr>
        <p:blipFill rotWithShape="1"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9" t="14561" r="5420"/>
          <a:stretch/>
        </p:blipFill>
        <p:spPr bwMode="auto">
          <a:xfrm>
            <a:off x="6480523" y="1970322"/>
            <a:ext cx="4887375" cy="37906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3886" y="3408348"/>
            <a:ext cx="46398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CAVITY BLOCK: </a:t>
            </a:r>
            <a:r>
              <a:rPr lang="en-US" sz="1400" dirty="0" smtClean="0"/>
              <a:t>Forms each products external surface</a:t>
            </a:r>
          </a:p>
          <a:p>
            <a:pPr lvl="1"/>
            <a:endParaRPr lang="en-US" sz="1400" dirty="0" smtClean="0"/>
          </a:p>
          <a:p>
            <a:pPr lvl="1"/>
            <a:endParaRPr lang="en-US" sz="1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lvl="1"/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13886" y="4722262"/>
            <a:ext cx="497614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CORE: </a:t>
            </a:r>
            <a:r>
              <a:rPr lang="en-US" sz="1400" dirty="0" smtClean="0"/>
              <a:t>Forms the internal surface of each part when needed in conjunction with the cavity block </a:t>
            </a:r>
          </a:p>
          <a:p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7697972" y="2062716"/>
            <a:ext cx="3253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772794" y="1216228"/>
            <a:ext cx="1590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Cavity Block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196787" y="6226261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Core</a:t>
            </a:r>
            <a:endParaRPr lang="en-US" b="1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9067204" y="1585560"/>
            <a:ext cx="375376" cy="21113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9568043" y="3925266"/>
            <a:ext cx="1" cy="23009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0" name="Title 19"/>
          <p:cNvSpPr txBox="1">
            <a:spLocks/>
          </p:cNvSpPr>
          <p:nvPr/>
        </p:nvSpPr>
        <p:spPr>
          <a:xfrm>
            <a:off x="491988" y="417058"/>
            <a:ext cx="10966872" cy="150706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where the part is formed</a:t>
            </a:r>
          </a:p>
          <a:p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13886" y="2093493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 smtClean="0"/>
              <a:t>GATE: </a:t>
            </a:r>
            <a:r>
              <a:rPr lang="en-US" sz="1400" dirty="0" smtClean="0"/>
              <a:t>This </a:t>
            </a:r>
            <a:r>
              <a:rPr lang="en-US" sz="1400" dirty="0"/>
              <a:t>is how the material flows into the cavity </a:t>
            </a:r>
            <a:r>
              <a:rPr lang="en-US" sz="1400" dirty="0" smtClean="0"/>
              <a:t>detail.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24312" y="6226261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Gate</a:t>
            </a:r>
            <a:endParaRPr lang="en-US" b="1" dirty="0"/>
          </a:p>
        </p:txBody>
      </p:sp>
      <p:cxnSp>
        <p:nvCxnSpPr>
          <p:cNvPr id="27" name="Straight Arrow Connector 26"/>
          <p:cNvCxnSpPr>
            <a:stCxn id="25" idx="0"/>
          </p:cNvCxnSpPr>
          <p:nvPr/>
        </p:nvCxnSpPr>
        <p:spPr>
          <a:xfrm flipV="1">
            <a:off x="7697972" y="3608977"/>
            <a:ext cx="997978" cy="26172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927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7340" y="1826436"/>
            <a:ext cx="43761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/>
              <a:t>Slides</a:t>
            </a:r>
            <a:r>
              <a:rPr lang="en-US" dirty="0" smtClean="0"/>
              <a:t>: A side action within the tool is used for a part that needs an undercut or side hole </a:t>
            </a:r>
          </a:p>
          <a:p>
            <a:pPr lvl="0"/>
            <a:endParaRPr lang="en-US" dirty="0"/>
          </a:p>
          <a:p>
            <a:r>
              <a:rPr lang="en-US" b="1" dirty="0"/>
              <a:t>Horn </a:t>
            </a:r>
            <a:r>
              <a:rPr lang="en-US" b="1" dirty="0" smtClean="0"/>
              <a:t>or Angle pins: </a:t>
            </a:r>
            <a:r>
              <a:rPr lang="en-US" dirty="0" smtClean="0"/>
              <a:t>These </a:t>
            </a:r>
            <a:r>
              <a:rPr lang="en-US" dirty="0"/>
              <a:t>are used to move a slide that would create a side hole or undercut feature on a part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pic>
        <p:nvPicPr>
          <p:cNvPr id="1027" name="Picture 3" descr="image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11437" y="11887200"/>
            <a:ext cx="26284238" cy="754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image2.jpeg"/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55425" y="864718"/>
            <a:ext cx="3395458" cy="259434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Straight Arrow Connector 3"/>
          <p:cNvCxnSpPr>
            <a:stCxn id="9" idx="1"/>
          </p:cNvCxnSpPr>
          <p:nvPr/>
        </p:nvCxnSpPr>
        <p:spPr>
          <a:xfrm flipH="1" flipV="1">
            <a:off x="8436934" y="1644134"/>
            <a:ext cx="1249326" cy="386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686260" y="1498086"/>
            <a:ext cx="1435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Horn Pins</a:t>
            </a:r>
            <a:endParaRPr lang="en-US" b="1" dirty="0"/>
          </a:p>
        </p:txBody>
      </p:sp>
      <p:pic>
        <p:nvPicPr>
          <p:cNvPr id="7" name="Picture 6" descr="image0.jpeg"/>
          <p:cNvPicPr/>
          <p:nvPr/>
        </p:nvPicPr>
        <p:blipFill rotWithShape="1"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1" t="11464"/>
          <a:stretch/>
        </p:blipFill>
        <p:spPr bwMode="auto">
          <a:xfrm rot="5400000">
            <a:off x="8370481" y="3713421"/>
            <a:ext cx="3317356" cy="26528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83536" y="319369"/>
            <a:ext cx="8534400" cy="1507067"/>
          </a:xfrm>
        </p:spPr>
        <p:txBody>
          <a:bodyPr/>
          <a:lstStyle/>
          <a:p>
            <a:r>
              <a:rPr lang="en-US" dirty="0"/>
              <a:t>where the part is </a:t>
            </a:r>
            <a:r>
              <a:rPr lang="en-US" dirty="0" smtClean="0"/>
              <a:t>formed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9" idx="1"/>
          </p:cNvCxnSpPr>
          <p:nvPr/>
        </p:nvCxnSpPr>
        <p:spPr>
          <a:xfrm flipH="1">
            <a:off x="7666074" y="1682752"/>
            <a:ext cx="2020186" cy="4791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091916" y="4932162"/>
            <a:ext cx="1435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Slides</a:t>
            </a:r>
            <a:endParaRPr lang="en-US" b="1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7949682" y="5116828"/>
            <a:ext cx="1545192" cy="430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7809614" y="4145500"/>
            <a:ext cx="2068033" cy="8930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604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706" y="1755884"/>
            <a:ext cx="511053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Venting</a:t>
            </a:r>
            <a:r>
              <a:rPr lang="en-US" dirty="0" smtClean="0"/>
              <a:t>: This </a:t>
            </a:r>
            <a:r>
              <a:rPr lang="en-US" dirty="0"/>
              <a:t>is a very thin opening on the outside of the cavity blocks to allow gas to escape to prevent voids and burning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Cooling lines</a:t>
            </a:r>
            <a:r>
              <a:rPr lang="en-US" dirty="0" smtClean="0"/>
              <a:t>: These </a:t>
            </a:r>
            <a:r>
              <a:rPr lang="en-US" dirty="0"/>
              <a:t>maintain the proper mold temperature necessary for part finish and to prevent warping. These include water lines </a:t>
            </a:r>
            <a:r>
              <a:rPr lang="en-US" dirty="0" smtClean="0"/>
              <a:t>or </a:t>
            </a:r>
            <a:r>
              <a:rPr lang="en-US" dirty="0"/>
              <a:t>oil lines and are chosen based on required steel temperatures</a:t>
            </a:r>
            <a:r>
              <a:rPr lang="en-US" dirty="0" smtClean="0"/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Insulator </a:t>
            </a:r>
            <a:r>
              <a:rPr lang="en-US" b="1" dirty="0" smtClean="0"/>
              <a:t>Boards</a:t>
            </a:r>
            <a:r>
              <a:rPr lang="en-US" dirty="0" smtClean="0"/>
              <a:t>: </a:t>
            </a:r>
            <a:r>
              <a:rPr lang="en-US" dirty="0"/>
              <a:t>These </a:t>
            </a:r>
            <a:r>
              <a:rPr lang="en-US" dirty="0" smtClean="0"/>
              <a:t>are on the outside of the tool and help </a:t>
            </a:r>
            <a:r>
              <a:rPr lang="en-US" dirty="0"/>
              <a:t>maintain consistent heat that is needed in the mold in order to create parts based on processing parameters. </a:t>
            </a:r>
          </a:p>
          <a:p>
            <a:pPr lvl="0"/>
            <a:endParaRPr lang="en-US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 descr="image1.jpeg"/>
          <p:cNvPicPr/>
          <p:nvPr/>
        </p:nvPicPr>
        <p:blipFill rotWithShape="1"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5" t="13900" r="6459" b="3144"/>
          <a:stretch/>
        </p:blipFill>
        <p:spPr bwMode="auto">
          <a:xfrm rot="5400000">
            <a:off x="6829067" y="1194785"/>
            <a:ext cx="5568145" cy="45182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80652" y="3205288"/>
            <a:ext cx="20733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Cooling Lines </a:t>
            </a:r>
            <a:endParaRPr lang="en-US" b="1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862970" y="3564294"/>
            <a:ext cx="675514" cy="3754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862970" y="3997772"/>
            <a:ext cx="675514" cy="610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742660" y="4844405"/>
            <a:ext cx="0" cy="1896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2706" y="186730"/>
            <a:ext cx="8534400" cy="1507067"/>
          </a:xfrm>
        </p:spPr>
        <p:txBody>
          <a:bodyPr/>
          <a:lstStyle/>
          <a:p>
            <a:r>
              <a:rPr lang="en-US" dirty="0" smtClean="0"/>
              <a:t>Venting &amp; Temperature </a:t>
            </a:r>
            <a:br>
              <a:rPr lang="en-US" dirty="0" smtClean="0"/>
            </a:br>
            <a:r>
              <a:rPr lang="en-US" dirty="0" smtClean="0"/>
              <a:t>During Molding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5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849" y="1828798"/>
            <a:ext cx="43746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Once molding is complete, the part needs to be ejected from the mold, this is done using the following components: 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Ejector housing</a:t>
            </a:r>
            <a:r>
              <a:rPr lang="en-US" sz="1400" dirty="0" smtClean="0"/>
              <a:t>: This </a:t>
            </a:r>
            <a:r>
              <a:rPr lang="en-US" sz="1400" dirty="0"/>
              <a:t>housing includes the ejector plate and pins or sleeves, which allow the part to be removed from the mold</a:t>
            </a:r>
            <a:r>
              <a:rPr lang="en-US" sz="1400" dirty="0" smtClean="0"/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Ejector </a:t>
            </a:r>
            <a:r>
              <a:rPr lang="en-US" sz="1400" b="1" dirty="0" smtClean="0"/>
              <a:t>plate</a:t>
            </a:r>
            <a:r>
              <a:rPr lang="en-US" sz="1400" dirty="0" smtClean="0"/>
              <a:t>: This </a:t>
            </a:r>
            <a:r>
              <a:rPr lang="en-US" sz="1400" dirty="0"/>
              <a:t>assembly moves forward during the ejection process to assist in part </a:t>
            </a:r>
            <a:r>
              <a:rPr lang="en-US" sz="1400" dirty="0" smtClean="0"/>
              <a:t>removal</a:t>
            </a:r>
          </a:p>
          <a:p>
            <a:pPr lvl="0"/>
            <a:endParaRPr lang="en-US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Ejector pin(s) or sleeve(s</a:t>
            </a:r>
            <a:r>
              <a:rPr lang="en-US" sz="1400" b="1" dirty="0" smtClean="0"/>
              <a:t>): </a:t>
            </a:r>
            <a:r>
              <a:rPr lang="en-US" sz="1400" dirty="0"/>
              <a:t>These pins or sleeves are used to push parts out of mold. </a:t>
            </a:r>
          </a:p>
        </p:txBody>
      </p:sp>
      <p:pic>
        <p:nvPicPr>
          <p:cNvPr id="5" name="Picture 4" descr="image2.jpeg"/>
          <p:cNvPicPr/>
          <p:nvPr/>
        </p:nvPicPr>
        <p:blipFill rotWithShape="1"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64" t="46466" r="38653" b="28402"/>
          <a:stretch/>
        </p:blipFill>
        <p:spPr bwMode="auto">
          <a:xfrm>
            <a:off x="7474522" y="3736674"/>
            <a:ext cx="3083443" cy="240111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6411433" y="4529470"/>
            <a:ext cx="2073348" cy="11483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24746" y="5677786"/>
            <a:ext cx="1526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Ejector Pins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3849" y="321731"/>
            <a:ext cx="8534400" cy="1507067"/>
          </a:xfrm>
        </p:spPr>
        <p:txBody>
          <a:bodyPr/>
          <a:lstStyle/>
          <a:p>
            <a:r>
              <a:rPr lang="en-US" dirty="0" smtClean="0"/>
              <a:t>Ejection</a:t>
            </a:r>
            <a:endParaRPr lang="en-US" dirty="0"/>
          </a:p>
        </p:txBody>
      </p:sp>
      <p:pic>
        <p:nvPicPr>
          <p:cNvPr id="1026" name="Picture 2" descr="image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54484" y="812752"/>
            <a:ext cx="3591497" cy="2693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8039829" y="1504803"/>
            <a:ext cx="1438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Ejector </a:t>
            </a:r>
            <a:r>
              <a:rPr lang="en-US" b="1" dirty="0" smtClean="0"/>
              <a:t>Box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8039829" y="2482265"/>
            <a:ext cx="1568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Ejector </a:t>
            </a:r>
            <a:r>
              <a:rPr lang="en-US" b="1" dirty="0" smtClean="0"/>
              <a:t>Plate</a:t>
            </a:r>
            <a:endParaRPr lang="en-US" b="1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5794744" y="1870882"/>
            <a:ext cx="2434857" cy="2664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5592726" y="2759212"/>
            <a:ext cx="2636876" cy="923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61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3925</TotalTime>
  <Words>1051</Words>
  <Application>Microsoft Office PowerPoint</Application>
  <PresentationFormat>Widescreen</PresentationFormat>
  <Paragraphs>125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Slice</vt:lpstr>
      <vt:lpstr>Injection Molding Tooling </vt:lpstr>
      <vt:lpstr>PowerPoint Presentation</vt:lpstr>
      <vt:lpstr>PowerPoint Presentation</vt:lpstr>
      <vt:lpstr>Mold design</vt:lpstr>
      <vt:lpstr>How plastic enters the mold</vt:lpstr>
      <vt:lpstr>PowerPoint Presentation</vt:lpstr>
      <vt:lpstr>where the part is formed</vt:lpstr>
      <vt:lpstr>Venting &amp; Temperature  During Molding</vt:lpstr>
      <vt:lpstr>Ejection</vt:lpstr>
      <vt:lpstr>Hot Runner &amp; Cold Runner Components </vt:lpstr>
      <vt:lpstr> Alignment Components</vt:lpstr>
      <vt:lpstr>Sensors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Injection Molding Tooling</dc:title>
  <dc:creator>Hollenbeck, Samantha</dc:creator>
  <cp:lastModifiedBy>Kelley, Abigail</cp:lastModifiedBy>
  <cp:revision>57</cp:revision>
  <dcterms:created xsi:type="dcterms:W3CDTF">2022-10-07T14:30:50Z</dcterms:created>
  <dcterms:modified xsi:type="dcterms:W3CDTF">2022-11-07T19:09:37Z</dcterms:modified>
</cp:coreProperties>
</file>